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914" autoAdjust="0"/>
  </p:normalViewPr>
  <p:slideViewPr>
    <p:cSldViewPr snapToGrid="0" snapToObjects="1">
      <p:cViewPr varScale="1">
        <p:scale>
          <a:sx n="56" d="100"/>
          <a:sy n="56" d="100"/>
        </p:scale>
        <p:origin x="2664" y="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C330D-BD86-4A75-8D61-9E92862BB568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FF92E-6DAF-4C35-B64C-1054F66F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110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C330D-BD86-4A75-8D61-9E92862BB568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FF92E-6DAF-4C35-B64C-1054F66F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904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C330D-BD86-4A75-8D61-9E92862BB568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FF92E-6DAF-4C35-B64C-1054F66F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59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C330D-BD86-4A75-8D61-9E92862BB568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FF92E-6DAF-4C35-B64C-1054F66F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903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C330D-BD86-4A75-8D61-9E92862BB568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FF92E-6DAF-4C35-B64C-1054F66F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142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C330D-BD86-4A75-8D61-9E92862BB568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FF92E-6DAF-4C35-B64C-1054F66F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831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C330D-BD86-4A75-8D61-9E92862BB568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FF92E-6DAF-4C35-B64C-1054F66F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731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C330D-BD86-4A75-8D61-9E92862BB568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FF92E-6DAF-4C35-B64C-1054F66F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107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C330D-BD86-4A75-8D61-9E92862BB568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FF92E-6DAF-4C35-B64C-1054F66F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24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C330D-BD86-4A75-8D61-9E92862BB568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FF92E-6DAF-4C35-B64C-1054F66F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905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C330D-BD86-4A75-8D61-9E92862BB568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FF92E-6DAF-4C35-B64C-1054F66F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09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C330D-BD86-4A75-8D61-9E92862BB568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FF92E-6DAF-4C35-B64C-1054F66F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286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Rectangle 368"/>
          <p:cNvSpPr/>
          <p:nvPr/>
        </p:nvSpPr>
        <p:spPr>
          <a:xfrm>
            <a:off x="444381" y="1630115"/>
            <a:ext cx="5862415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Compound 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cis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-regulatory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elements with both boundary and enhancer functions in the human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genome</a:t>
            </a:r>
          </a:p>
          <a:p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300" dirty="0" err="1">
                <a:latin typeface="Times New Roman" pitchFamily="18" charset="0"/>
                <a:cs typeface="Times New Roman" pitchFamily="18" charset="0"/>
              </a:rPr>
              <a:t>Daudi</a:t>
            </a:r>
            <a:r>
              <a:rPr lang="en-US" sz="1300" dirty="0">
                <a:latin typeface="Times New Roman" pitchFamily="18" charset="0"/>
                <a:cs typeface="Times New Roman" pitchFamily="18" charset="0"/>
              </a:rPr>
              <a:t> Jjingo</a:t>
            </a:r>
            <a:r>
              <a:rPr lang="en-US" sz="13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3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err="1">
                <a:latin typeface="Times New Roman" pitchFamily="18" charset="0"/>
                <a:cs typeface="Times New Roman" pitchFamily="18" charset="0"/>
              </a:rPr>
              <a:t>Jianrong</a:t>
            </a:r>
            <a:r>
              <a:rPr lang="en-US" sz="1300" dirty="0">
                <a:latin typeface="Times New Roman" pitchFamily="18" charset="0"/>
                <a:cs typeface="Times New Roman" pitchFamily="18" charset="0"/>
              </a:rPr>
              <a:t> Wang</a:t>
            </a:r>
            <a:r>
              <a:rPr lang="en-US" sz="13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300" dirty="0">
                <a:latin typeface="Times New Roman" pitchFamily="18" charset="0"/>
                <a:cs typeface="Times New Roman" pitchFamily="18" charset="0"/>
              </a:rPr>
              <a:t>, Andrew B. Conley</a:t>
            </a:r>
            <a:r>
              <a:rPr lang="en-US" sz="13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300" dirty="0">
                <a:latin typeface="Times New Roman" pitchFamily="18" charset="0"/>
                <a:cs typeface="Times New Roman" pitchFamily="18" charset="0"/>
              </a:rPr>
              <a:t>, Victoria V. Lunyak</a:t>
            </a:r>
            <a:r>
              <a:rPr lang="en-US" sz="1300" baseline="30000" dirty="0">
                <a:latin typeface="Times New Roman" pitchFamily="18" charset="0"/>
                <a:cs typeface="Times New Roman" pitchFamily="18" charset="0"/>
              </a:rPr>
              <a:t>2,3</a:t>
            </a:r>
            <a:r>
              <a:rPr lang="en-US" sz="1300" dirty="0">
                <a:latin typeface="Times New Roman" pitchFamily="18" charset="0"/>
                <a:cs typeface="Times New Roman" pitchFamily="18" charset="0"/>
              </a:rPr>
              <a:t> and I. King 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Jordan</a:t>
            </a:r>
            <a:r>
              <a:rPr lang="en-US" sz="1300" baseline="30000" dirty="0" smtClean="0">
                <a:latin typeface="Times New Roman" pitchFamily="18" charset="0"/>
                <a:cs typeface="Times New Roman" pitchFamily="18" charset="0"/>
              </a:rPr>
              <a:t>1,3</a:t>
            </a:r>
          </a:p>
          <a:p>
            <a:endParaRPr lang="en-US" sz="13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0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School of Biology, Georgia Institute of Technology, Atlanta, GA 30332, USA</a:t>
            </a:r>
          </a:p>
          <a:p>
            <a:r>
              <a:rPr lang="en-US" sz="10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Buck Institute for Research on Aging, Novato, CA 94945, USA</a:t>
            </a:r>
          </a:p>
          <a:p>
            <a:r>
              <a:rPr lang="es-CO" sz="10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s-CO" sz="1000" dirty="0">
                <a:latin typeface="Times New Roman" pitchFamily="18" charset="0"/>
                <a:cs typeface="Times New Roman" pitchFamily="18" charset="0"/>
              </a:rPr>
              <a:t>PanAmerican </a:t>
            </a:r>
            <a:r>
              <a:rPr lang="es-CO" sz="1000" dirty="0" err="1">
                <a:latin typeface="Times New Roman" pitchFamily="18" charset="0"/>
                <a:cs typeface="Times New Roman" pitchFamily="18" charset="0"/>
              </a:rPr>
              <a:t>Bioinformatics</a:t>
            </a:r>
            <a:r>
              <a:rPr lang="es-CO" sz="1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sz="1000" dirty="0" err="1">
                <a:latin typeface="Times New Roman" pitchFamily="18" charset="0"/>
                <a:cs typeface="Times New Roman" pitchFamily="18" charset="0"/>
              </a:rPr>
              <a:t>Institute</a:t>
            </a:r>
            <a:r>
              <a:rPr lang="es-CO" sz="1000" dirty="0">
                <a:latin typeface="Times New Roman" pitchFamily="18" charset="0"/>
                <a:cs typeface="Times New Roman" pitchFamily="18" charset="0"/>
              </a:rPr>
              <a:t>, Santa Marta, Magdalena, Colombia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0" name="TextBox 369"/>
          <p:cNvSpPr txBox="1"/>
          <p:nvPr/>
        </p:nvSpPr>
        <p:spPr>
          <a:xfrm>
            <a:off x="252952" y="205568"/>
            <a:ext cx="18608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Supplementary Figures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442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04191" y="550212"/>
            <a:ext cx="2964178" cy="1817667"/>
            <a:chOff x="724647" y="2501354"/>
            <a:chExt cx="2702525" cy="1817667"/>
          </a:xfrm>
        </p:grpSpPr>
        <p:pic>
          <p:nvPicPr>
            <p:cNvPr id="116" name="Picture 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32" b="9606"/>
            <a:stretch/>
          </p:blipFill>
          <p:spPr bwMode="auto">
            <a:xfrm>
              <a:off x="1136503" y="2689361"/>
              <a:ext cx="2270053" cy="1389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7" name="TextBox 116"/>
            <p:cNvSpPr txBox="1"/>
            <p:nvPr/>
          </p:nvSpPr>
          <p:spPr>
            <a:xfrm>
              <a:off x="3155944" y="4032243"/>
              <a:ext cx="27122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10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 rot="16200000">
              <a:off x="312004" y="3313280"/>
              <a:ext cx="1034178" cy="201812"/>
            </a:xfrm>
            <a:prstGeom prst="rect">
              <a:avLst/>
            </a:prstGeom>
            <a:noFill/>
          </p:spPr>
          <p:txBody>
            <a:bodyPr wrap="square" lIns="62700" tIns="31350" rIns="62700" bIns="31350" rtlCol="0">
              <a:spAutoFit/>
            </a:bodyPr>
            <a:lstStyle/>
            <a:p>
              <a:pPr algn="ctr"/>
              <a:r>
                <a:rPr lang="en-US" sz="900" dirty="0">
                  <a:latin typeface="Arial" pitchFamily="34" charset="0"/>
                  <a:cs typeface="Arial" pitchFamily="34" charset="0"/>
                </a:rPr>
                <a:t>Fold enrichment</a:t>
              </a: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1188700" y="2727838"/>
              <a:ext cx="298146" cy="217201"/>
            </a:xfrm>
            <a:prstGeom prst="rect">
              <a:avLst/>
            </a:prstGeom>
          </p:spPr>
          <p:txBody>
            <a:bodyPr wrap="none" lIns="62700" tIns="31350" rIns="62700" bIns="31350">
              <a:spAutoFit/>
            </a:bodyPr>
            <a:lstStyle/>
            <a:p>
              <a:r>
                <a:rPr lang="en-US" sz="1000" b="1" dirty="0" smtClean="0">
                  <a:solidFill>
                    <a:srgbClr val="000000"/>
                  </a:solidFill>
                  <a:cs typeface="Arial" pitchFamily="34" charset="0"/>
                </a:rPr>
                <a:t>B-E</a:t>
              </a:r>
              <a:endParaRPr lang="en-US" sz="1000" b="1" dirty="0">
                <a:cs typeface="Arial" pitchFamily="34" charset="0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724647" y="2501354"/>
              <a:ext cx="209982" cy="201812"/>
            </a:xfrm>
            <a:prstGeom prst="rect">
              <a:avLst/>
            </a:prstGeom>
            <a:noFill/>
          </p:spPr>
          <p:txBody>
            <a:bodyPr wrap="none" lIns="62700" tIns="31350" rIns="62700" bIns="31350" rtlCol="0">
              <a:spAutoFit/>
            </a:bodyPr>
            <a:lstStyle/>
            <a:p>
              <a:pPr algn="ctr"/>
              <a:r>
                <a:rPr lang="en-US" sz="900" b="1" dirty="0">
                  <a:latin typeface="Arial" pitchFamily="34" charset="0"/>
                  <a:cs typeface="Arial" pitchFamily="34" charset="0"/>
                </a:rPr>
                <a:t>A</a:t>
              </a:r>
            </a:p>
          </p:txBody>
        </p:sp>
        <p:grpSp>
          <p:nvGrpSpPr>
            <p:cNvPr id="121" name="Group 120"/>
            <p:cNvGrpSpPr/>
            <p:nvPr/>
          </p:nvGrpSpPr>
          <p:grpSpPr>
            <a:xfrm>
              <a:off x="2576923" y="2709098"/>
              <a:ext cx="763235" cy="922506"/>
              <a:chOff x="7930662" y="1052082"/>
              <a:chExt cx="1090336" cy="1383760"/>
            </a:xfrm>
          </p:grpSpPr>
          <p:cxnSp>
            <p:nvCxnSpPr>
              <p:cNvPr id="131" name="Straight Connector 130"/>
              <p:cNvCxnSpPr/>
              <p:nvPr/>
            </p:nvCxnSpPr>
            <p:spPr>
              <a:xfrm>
                <a:off x="7930662" y="1204482"/>
                <a:ext cx="222738" cy="0"/>
              </a:xfrm>
              <a:prstGeom prst="line">
                <a:avLst/>
              </a:prstGeom>
              <a:ln w="2222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>
              <a:xfrm>
                <a:off x="7933944" y="1356882"/>
                <a:ext cx="219456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" name="TextBox 132"/>
              <p:cNvSpPr txBox="1"/>
              <p:nvPr/>
            </p:nvSpPr>
            <p:spPr>
              <a:xfrm>
                <a:off x="8118278" y="1052082"/>
                <a:ext cx="831730" cy="3000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H3K4me1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" name="TextBox 133"/>
              <p:cNvSpPr txBox="1"/>
              <p:nvPr/>
            </p:nvSpPr>
            <p:spPr>
              <a:xfrm>
                <a:off x="8118276" y="1204482"/>
                <a:ext cx="801960" cy="461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H3K27Ac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  <a:p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8118276" y="1373759"/>
                <a:ext cx="902720" cy="3000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H3K36me3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36" name="Straight Connector 135"/>
              <p:cNvCxnSpPr/>
              <p:nvPr/>
            </p:nvCxnSpPr>
            <p:spPr>
              <a:xfrm>
                <a:off x="7933944" y="1526159"/>
                <a:ext cx="219456" cy="0"/>
              </a:xfrm>
              <a:prstGeom prst="line">
                <a:avLst/>
              </a:prstGeom>
              <a:ln w="2222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>
                <a:off x="7933944" y="1678559"/>
                <a:ext cx="219456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>
                <a:off x="7933944" y="1830959"/>
                <a:ext cx="219456" cy="0"/>
              </a:xfrm>
              <a:prstGeom prst="line">
                <a:avLst/>
              </a:prstGeom>
              <a:ln w="2222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>
              <a:xfrm>
                <a:off x="7933944" y="1983359"/>
                <a:ext cx="219456" cy="0"/>
              </a:xfrm>
              <a:prstGeom prst="line">
                <a:avLst/>
              </a:prstGeom>
              <a:ln w="2222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>
                <a:off x="7933944" y="2135759"/>
                <a:ext cx="219456" cy="0"/>
              </a:xfrm>
              <a:prstGeom prst="line">
                <a:avLst/>
              </a:prstGeom>
              <a:ln w="222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>
                <a:off x="7933944" y="2288159"/>
                <a:ext cx="219456" cy="0"/>
              </a:xfrm>
              <a:prstGeom prst="line">
                <a:avLst/>
              </a:prstGeom>
              <a:ln w="222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2" name="TextBox 141"/>
              <p:cNvSpPr txBox="1"/>
              <p:nvPr/>
            </p:nvSpPr>
            <p:spPr>
              <a:xfrm>
                <a:off x="8118278" y="1526159"/>
                <a:ext cx="730970" cy="3000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H3K9Ac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8118278" y="1678559"/>
                <a:ext cx="831730" cy="3000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H3K4me2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8118278" y="1830959"/>
                <a:ext cx="831730" cy="3000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H3K4me3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8118278" y="1983359"/>
                <a:ext cx="902720" cy="3000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H4K20me1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" name="TextBox 145"/>
              <p:cNvSpPr txBox="1"/>
              <p:nvPr/>
            </p:nvSpPr>
            <p:spPr>
              <a:xfrm>
                <a:off x="8118276" y="2135759"/>
                <a:ext cx="902720" cy="3000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H3K27me3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22" name="TextBox 121"/>
            <p:cNvSpPr txBox="1"/>
            <p:nvPr/>
          </p:nvSpPr>
          <p:spPr>
            <a:xfrm>
              <a:off x="1833825" y="4117209"/>
              <a:ext cx="980041" cy="201812"/>
            </a:xfrm>
            <a:prstGeom prst="rect">
              <a:avLst/>
            </a:prstGeom>
            <a:noFill/>
          </p:spPr>
          <p:txBody>
            <a:bodyPr wrap="square" lIns="62700" tIns="31350" rIns="62700" bIns="31350" rtlCol="0">
              <a:spAutoFit/>
            </a:bodyPr>
            <a:lstStyle/>
            <a:p>
              <a:r>
                <a:rPr lang="en-US" sz="900" dirty="0">
                  <a:latin typeface="Arial" pitchFamily="34" charset="0"/>
                  <a:cs typeface="Arial" pitchFamily="34" charset="0"/>
                </a:rPr>
                <a:t>Distance in kb</a:t>
              </a: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2105272" y="4032243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005732" y="4032243"/>
              <a:ext cx="29687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-10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569465" y="4032243"/>
              <a:ext cx="25359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-5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2638662" y="4032243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5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977934" y="3516646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6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943750" y="3099301"/>
              <a:ext cx="27122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12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935204" y="2685121"/>
              <a:ext cx="27122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18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977934" y="3938311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530817" y="550212"/>
            <a:ext cx="2890815" cy="1817667"/>
            <a:chOff x="3540000" y="2501354"/>
            <a:chExt cx="2611918" cy="1817667"/>
          </a:xfrm>
        </p:grpSpPr>
        <p:sp>
          <p:nvSpPr>
            <p:cNvPr id="102" name="TextBox 101"/>
            <p:cNvSpPr txBox="1"/>
            <p:nvPr/>
          </p:nvSpPr>
          <p:spPr>
            <a:xfrm>
              <a:off x="3718027" y="3520517"/>
              <a:ext cx="227948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6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3677493" y="3090472"/>
              <a:ext cx="271228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12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3675297" y="2669942"/>
              <a:ext cx="271228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18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3709481" y="3939748"/>
              <a:ext cx="227948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pic>
          <p:nvPicPr>
            <p:cNvPr id="106" name="Picture 5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5" b="10902"/>
            <a:stretch/>
          </p:blipFill>
          <p:spPr bwMode="auto">
            <a:xfrm>
              <a:off x="3876125" y="2676661"/>
              <a:ext cx="2269374" cy="1389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7" name="TextBox 106"/>
            <p:cNvSpPr txBox="1"/>
            <p:nvPr/>
          </p:nvSpPr>
          <p:spPr>
            <a:xfrm rot="16200000">
              <a:off x="3127347" y="3286403"/>
              <a:ext cx="1036658" cy="201812"/>
            </a:xfrm>
            <a:prstGeom prst="rect">
              <a:avLst/>
            </a:prstGeom>
            <a:noFill/>
          </p:spPr>
          <p:txBody>
            <a:bodyPr wrap="square" lIns="62700" tIns="31350" rIns="62700" bIns="31350" rtlCol="0">
              <a:spAutoFit/>
            </a:bodyPr>
            <a:lstStyle/>
            <a:p>
              <a:pPr algn="ctr"/>
              <a:r>
                <a:rPr lang="en-US" sz="900" dirty="0">
                  <a:latin typeface="Arial" pitchFamily="34" charset="0"/>
                  <a:cs typeface="Arial" pitchFamily="34" charset="0"/>
                </a:rPr>
                <a:t>Fold enrichment</a:t>
              </a: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3934952" y="2727838"/>
              <a:ext cx="323794" cy="217201"/>
            </a:xfrm>
            <a:prstGeom prst="rect">
              <a:avLst/>
            </a:prstGeom>
          </p:spPr>
          <p:txBody>
            <a:bodyPr wrap="none" lIns="62700" tIns="31350" rIns="62700" bIns="31350">
              <a:spAutoFit/>
            </a:bodyPr>
            <a:lstStyle/>
            <a:p>
              <a:r>
                <a:rPr lang="en-US" sz="1000" b="1" dirty="0" smtClean="0">
                  <a:solidFill>
                    <a:srgbClr val="000000"/>
                  </a:solidFill>
                  <a:cs typeface="Arial" pitchFamily="34" charset="0"/>
                </a:rPr>
                <a:t>B+E</a:t>
              </a:r>
              <a:endParaRPr lang="en-US" sz="1000" b="1" dirty="0">
                <a:cs typeface="Arial" pitchFamily="34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4540300" y="4117209"/>
              <a:ext cx="947823" cy="201812"/>
            </a:xfrm>
            <a:prstGeom prst="rect">
              <a:avLst/>
            </a:prstGeom>
            <a:noFill/>
          </p:spPr>
          <p:txBody>
            <a:bodyPr wrap="square" lIns="62700" tIns="31350" rIns="62700" bIns="31350" rtlCol="0">
              <a:spAutoFit/>
            </a:bodyPr>
            <a:lstStyle/>
            <a:p>
              <a:r>
                <a:rPr lang="en-US" sz="900" dirty="0">
                  <a:latin typeface="Arial" pitchFamily="34" charset="0"/>
                  <a:cs typeface="Arial" pitchFamily="34" charset="0"/>
                </a:rPr>
                <a:t>Distance in kb</a:t>
              </a: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3540000" y="2501354"/>
              <a:ext cx="209982" cy="201812"/>
            </a:xfrm>
            <a:prstGeom prst="rect">
              <a:avLst/>
            </a:prstGeom>
            <a:noFill/>
          </p:spPr>
          <p:txBody>
            <a:bodyPr wrap="none" lIns="62700" tIns="31350" rIns="62700" bIns="31350" rtlCol="0">
              <a:spAutoFit/>
            </a:bodyPr>
            <a:lstStyle/>
            <a:p>
              <a:pPr algn="ctr"/>
              <a:r>
                <a:rPr lang="en-US" sz="900" b="1" dirty="0">
                  <a:latin typeface="Arial" pitchFamily="34" charset="0"/>
                  <a:cs typeface="Arial" pitchFamily="34" charset="0"/>
                </a:rPr>
                <a:t>B</a:t>
              </a: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4849306" y="4022269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5880690" y="4022269"/>
              <a:ext cx="27122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10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3736828" y="4022269"/>
              <a:ext cx="29687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-10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4306911" y="4022269"/>
              <a:ext cx="25359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-5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5374150" y="4022269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5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288952" y="2320154"/>
            <a:ext cx="4824581" cy="1881599"/>
            <a:chOff x="288952" y="2320154"/>
            <a:chExt cx="4824581" cy="1881599"/>
          </a:xfrm>
        </p:grpSpPr>
        <p:grpSp>
          <p:nvGrpSpPr>
            <p:cNvPr id="6" name="Group 5"/>
            <p:cNvGrpSpPr/>
            <p:nvPr/>
          </p:nvGrpSpPr>
          <p:grpSpPr>
            <a:xfrm>
              <a:off x="3560573" y="2320154"/>
              <a:ext cx="1552960" cy="1708879"/>
              <a:chOff x="3554980" y="4271296"/>
              <a:chExt cx="1552960" cy="1708879"/>
            </a:xfrm>
          </p:grpSpPr>
          <p:pic>
            <p:nvPicPr>
              <p:cNvPr id="61" name="Picture 5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198" b="9816"/>
              <a:stretch/>
            </p:blipFill>
            <p:spPr bwMode="auto">
              <a:xfrm>
                <a:off x="3915399" y="4292291"/>
                <a:ext cx="1192541" cy="15453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62" name="TextBox 61"/>
              <p:cNvSpPr txBox="1"/>
              <p:nvPr/>
            </p:nvSpPr>
            <p:spPr>
              <a:xfrm rot="16200000">
                <a:off x="2926432" y="4956427"/>
                <a:ext cx="151870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err="1"/>
                  <a:t>DNAse</a:t>
                </a:r>
                <a:r>
                  <a:rPr lang="en-US" sz="1100" dirty="0"/>
                  <a:t> </a:t>
                </a:r>
                <a:r>
                  <a:rPr lang="en-US" sz="1100" dirty="0" smtClean="0"/>
                  <a:t>fold </a:t>
                </a:r>
                <a:r>
                  <a:rPr lang="en-US" sz="1100" dirty="0"/>
                  <a:t>enrichment</a:t>
                </a: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3869861" y="4271296"/>
                <a:ext cx="6447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i="1" dirty="0" smtClean="0"/>
                  <a:t>P = 4.0e-7</a:t>
                </a:r>
                <a:endParaRPr lang="en-US" sz="900" i="1" dirty="0"/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3752258" y="5355669"/>
                <a:ext cx="22794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latin typeface="Arial" pitchFamily="34" charset="0"/>
                    <a:cs typeface="Arial" pitchFamily="34" charset="0"/>
                  </a:rPr>
                  <a:t>2</a:t>
                </a:r>
                <a:endParaRPr lang="en-US" sz="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3752258" y="5007406"/>
                <a:ext cx="22794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latin typeface="Arial" pitchFamily="34" charset="0"/>
                    <a:cs typeface="Arial" pitchFamily="34" charset="0"/>
                  </a:rPr>
                  <a:t>4</a:t>
                </a:r>
                <a:endParaRPr lang="en-US" sz="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3752258" y="4647412"/>
                <a:ext cx="22794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latin typeface="Arial" pitchFamily="34" charset="0"/>
                    <a:cs typeface="Arial" pitchFamily="34" charset="0"/>
                  </a:rPr>
                  <a:t>6</a:t>
                </a:r>
                <a:endParaRPr lang="en-US" sz="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3752258" y="5710448"/>
                <a:ext cx="22794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3752258" y="4294416"/>
                <a:ext cx="22794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3967106" y="5795509"/>
                <a:ext cx="312906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latin typeface="Arial" pitchFamily="34" charset="0"/>
                    <a:cs typeface="Arial" pitchFamily="34" charset="0"/>
                  </a:rPr>
                  <a:t>B-E</a:t>
                </a:r>
                <a:endParaRPr lang="en-US" sz="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4313245" y="5795509"/>
                <a:ext cx="332142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latin typeface="Arial" pitchFamily="34" charset="0"/>
                    <a:cs typeface="Arial" pitchFamily="34" charset="0"/>
                  </a:rPr>
                  <a:t>B+E</a:t>
                </a:r>
                <a:endParaRPr lang="en-US" sz="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4673450" y="5795509"/>
                <a:ext cx="312906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latin typeface="Arial" pitchFamily="34" charset="0"/>
                    <a:cs typeface="Arial" pitchFamily="34" charset="0"/>
                  </a:rPr>
                  <a:t>E-B</a:t>
                </a:r>
                <a:endParaRPr lang="en-US" sz="600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72" name="Group 71"/>
              <p:cNvGrpSpPr/>
              <p:nvPr/>
            </p:nvGrpSpPr>
            <p:grpSpPr>
              <a:xfrm>
                <a:off x="4122666" y="4449484"/>
                <a:ext cx="342254" cy="937768"/>
                <a:chOff x="633172" y="3127473"/>
                <a:chExt cx="342254" cy="937768"/>
              </a:xfrm>
            </p:grpSpPr>
            <p:cxnSp>
              <p:nvCxnSpPr>
                <p:cNvPr id="78" name="Straight Connector 77"/>
                <p:cNvCxnSpPr/>
                <p:nvPr/>
              </p:nvCxnSpPr>
              <p:spPr>
                <a:xfrm>
                  <a:off x="633172" y="3132553"/>
                  <a:ext cx="1" cy="932688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/>
                <p:cNvCxnSpPr/>
                <p:nvPr/>
              </p:nvCxnSpPr>
              <p:spPr>
                <a:xfrm>
                  <a:off x="975426" y="3127473"/>
                  <a:ext cx="0" cy="27432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/>
              </p:nvCxnSpPr>
              <p:spPr>
                <a:xfrm flipV="1">
                  <a:off x="634086" y="3127473"/>
                  <a:ext cx="338328" cy="3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3" name="Group 72"/>
              <p:cNvGrpSpPr/>
              <p:nvPr/>
            </p:nvGrpSpPr>
            <p:grpSpPr>
              <a:xfrm>
                <a:off x="4479558" y="4449484"/>
                <a:ext cx="339242" cy="338328"/>
                <a:chOff x="734772" y="3132553"/>
                <a:chExt cx="339242" cy="338328"/>
              </a:xfrm>
            </p:grpSpPr>
            <p:cxnSp>
              <p:nvCxnSpPr>
                <p:cNvPr id="75" name="Straight Connector 74"/>
                <p:cNvCxnSpPr/>
                <p:nvPr/>
              </p:nvCxnSpPr>
              <p:spPr>
                <a:xfrm>
                  <a:off x="734772" y="3132553"/>
                  <a:ext cx="1" cy="27432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/>
              </p:nvCxnSpPr>
              <p:spPr>
                <a:xfrm>
                  <a:off x="1071946" y="3132553"/>
                  <a:ext cx="0" cy="338328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/>
                <p:nvPr/>
              </p:nvCxnSpPr>
              <p:spPr>
                <a:xfrm flipV="1">
                  <a:off x="735686" y="3132553"/>
                  <a:ext cx="338328" cy="3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4" name="TextBox 73"/>
              <p:cNvSpPr txBox="1"/>
              <p:nvPr/>
            </p:nvSpPr>
            <p:spPr>
              <a:xfrm>
                <a:off x="4483171" y="4277943"/>
                <a:ext cx="61266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i="1" dirty="0" smtClean="0"/>
                  <a:t>P = 0.022</a:t>
                </a:r>
                <a:endParaRPr lang="en-US" sz="900" i="1" dirty="0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288952" y="2406731"/>
              <a:ext cx="2979420" cy="1795022"/>
              <a:chOff x="283359" y="4357873"/>
              <a:chExt cx="2979420" cy="1795022"/>
            </a:xfrm>
          </p:grpSpPr>
          <p:pic>
            <p:nvPicPr>
              <p:cNvPr id="31" name="Picture 4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15" b="10734"/>
              <a:stretch/>
            </p:blipFill>
            <p:spPr bwMode="auto">
              <a:xfrm>
                <a:off x="740841" y="4441232"/>
                <a:ext cx="2521938" cy="13898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2" name="TextBox 31"/>
              <p:cNvSpPr txBox="1"/>
              <p:nvPr/>
            </p:nvSpPr>
            <p:spPr>
              <a:xfrm>
                <a:off x="1420549" y="5891285"/>
                <a:ext cx="123452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/>
                  <a:t>Distance in kb</a:t>
                </a:r>
                <a:endParaRPr lang="en-US" sz="1100" dirty="0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 rot="16200000">
                <a:off x="-248976" y="5054364"/>
                <a:ext cx="1360136" cy="256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 err="1">
                    <a:latin typeface="Arial" pitchFamily="34" charset="0"/>
                    <a:cs typeface="Arial" pitchFamily="34" charset="0"/>
                  </a:rPr>
                  <a:t>DNAse</a:t>
                </a:r>
                <a:r>
                  <a:rPr lang="en-US" sz="900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900" dirty="0" smtClean="0">
                    <a:latin typeface="Arial" pitchFamily="34" charset="0"/>
                    <a:cs typeface="Arial" pitchFamily="34" charset="0"/>
                  </a:rPr>
                  <a:t>fold </a:t>
                </a:r>
                <a:r>
                  <a:rPr lang="en-US" sz="900" dirty="0">
                    <a:latin typeface="Arial" pitchFamily="34" charset="0"/>
                    <a:cs typeface="Arial" pitchFamily="34" charset="0"/>
                  </a:rPr>
                  <a:t>enrichment</a:t>
                </a:r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>
                <a:off x="838575" y="4600530"/>
                <a:ext cx="203521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838577" y="4691808"/>
                <a:ext cx="203521" cy="0"/>
              </a:xfrm>
              <a:prstGeom prst="line">
                <a:avLst/>
              </a:prstGeom>
              <a:ln w="222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5"/>
              <p:cNvSpPr txBox="1"/>
              <p:nvPr/>
            </p:nvSpPr>
            <p:spPr>
              <a:xfrm>
                <a:off x="985241" y="4475389"/>
                <a:ext cx="42493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/>
                  <a:t>B+E</a:t>
                </a:r>
                <a:endParaRPr lang="en-US" sz="1000" b="1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985241" y="4574978"/>
                <a:ext cx="39639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/>
                  <a:t>B-E</a:t>
                </a:r>
                <a:endParaRPr lang="en-US" sz="1000" b="1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283359" y="4357873"/>
                <a:ext cx="29827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itchFamily="34" charset="0"/>
                    <a:cs typeface="Arial" pitchFamily="34" charset="0"/>
                  </a:rPr>
                  <a:t>C</a:t>
                </a: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1446526" y="5785192"/>
                <a:ext cx="985001" cy="18288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562949" y="5391978"/>
                <a:ext cx="253676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latin typeface="Arial" pitchFamily="34" charset="0"/>
                    <a:cs typeface="Arial" pitchFamily="34" charset="0"/>
                  </a:rPr>
                  <a:t>5</a:t>
                </a:r>
                <a:endParaRPr lang="en-US" sz="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524907" y="5063321"/>
                <a:ext cx="301840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latin typeface="Arial" pitchFamily="34" charset="0"/>
                    <a:cs typeface="Arial" pitchFamily="34" charset="0"/>
                  </a:rPr>
                  <a:t>10</a:t>
                </a:r>
                <a:endParaRPr lang="en-US" sz="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515397" y="4742221"/>
                <a:ext cx="301840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latin typeface="Arial" pitchFamily="34" charset="0"/>
                    <a:cs typeface="Arial" pitchFamily="34" charset="0"/>
                  </a:rPr>
                  <a:t>15</a:t>
                </a:r>
                <a:endParaRPr lang="en-US" sz="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562949" y="5710059"/>
                <a:ext cx="253676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2960939" y="5796342"/>
                <a:ext cx="301840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latin typeface="Arial" pitchFamily="34" charset="0"/>
                    <a:cs typeface="Arial" pitchFamily="34" charset="0"/>
                  </a:rPr>
                  <a:t>10</a:t>
                </a:r>
                <a:endParaRPr lang="en-US" sz="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1820213" y="5796342"/>
                <a:ext cx="253676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latin typeface="Arial" pitchFamily="34" charset="0"/>
                    <a:cs typeface="Arial" pitchFamily="34" charset="0"/>
                  </a:rPr>
                  <a:t>0</a:t>
                </a:r>
                <a:endParaRPr lang="en-US" sz="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613148" y="5796342"/>
                <a:ext cx="330383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latin typeface="Arial" pitchFamily="34" charset="0"/>
                    <a:cs typeface="Arial" pitchFamily="34" charset="0"/>
                  </a:rPr>
                  <a:t>-10</a:t>
                </a:r>
                <a:endParaRPr lang="en-US" sz="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1209532" y="5796342"/>
                <a:ext cx="282219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latin typeface="Arial" pitchFamily="34" charset="0"/>
                    <a:cs typeface="Arial" pitchFamily="34" charset="0"/>
                  </a:rPr>
                  <a:t>-5</a:t>
                </a:r>
                <a:endParaRPr lang="en-US" sz="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2413805" y="5796342"/>
                <a:ext cx="253676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latin typeface="Arial" pitchFamily="34" charset="0"/>
                    <a:cs typeface="Arial" pitchFamily="34" charset="0"/>
                  </a:rPr>
                  <a:t>5</a:t>
                </a:r>
                <a:endParaRPr lang="en-US" sz="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526708" y="4428573"/>
                <a:ext cx="301840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latin typeface="Arial" pitchFamily="34" charset="0"/>
                    <a:cs typeface="Arial" pitchFamily="34" charset="0"/>
                  </a:rPr>
                  <a:t>20</a:t>
                </a:r>
              </a:p>
            </p:txBody>
          </p:sp>
          <p:cxnSp>
            <p:nvCxnSpPr>
              <p:cNvPr id="50" name="Straight Connector 49"/>
              <p:cNvCxnSpPr/>
              <p:nvPr/>
            </p:nvCxnSpPr>
            <p:spPr>
              <a:xfrm>
                <a:off x="838577" y="4798840"/>
                <a:ext cx="201168" cy="0"/>
              </a:xfrm>
              <a:prstGeom prst="line">
                <a:avLst/>
              </a:prstGeom>
              <a:ln w="2222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/>
              <p:cNvSpPr txBox="1"/>
              <p:nvPr/>
            </p:nvSpPr>
            <p:spPr>
              <a:xfrm>
                <a:off x="985241" y="4682173"/>
                <a:ext cx="35618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cs typeface="Arial" pitchFamily="34" charset="0"/>
                  </a:rPr>
                  <a:t>E-B</a:t>
                </a:r>
                <a:endParaRPr lang="en-US" sz="1000" b="1" dirty="0">
                  <a:cs typeface="Arial" pitchFamily="34" charset="0"/>
                </a:endParaRPr>
              </a:p>
            </p:txBody>
          </p:sp>
        </p:grpSp>
      </p:grpSp>
      <p:grpSp>
        <p:nvGrpSpPr>
          <p:cNvPr id="147" name="Group 146"/>
          <p:cNvGrpSpPr/>
          <p:nvPr/>
        </p:nvGrpSpPr>
        <p:grpSpPr>
          <a:xfrm>
            <a:off x="309314" y="4114176"/>
            <a:ext cx="4804219" cy="1868538"/>
            <a:chOff x="309314" y="4114176"/>
            <a:chExt cx="4804219" cy="1868538"/>
          </a:xfrm>
        </p:grpSpPr>
        <p:grpSp>
          <p:nvGrpSpPr>
            <p:cNvPr id="5" name="Group 4"/>
            <p:cNvGrpSpPr/>
            <p:nvPr/>
          </p:nvGrpSpPr>
          <p:grpSpPr>
            <a:xfrm>
              <a:off x="3591351" y="4114176"/>
              <a:ext cx="1522182" cy="1699346"/>
              <a:chOff x="4147098" y="6014518"/>
              <a:chExt cx="1522182" cy="1699346"/>
            </a:xfrm>
          </p:grpSpPr>
          <p:sp>
            <p:nvSpPr>
              <p:cNvPr id="81" name="TextBox 80"/>
              <p:cNvSpPr txBox="1"/>
              <p:nvPr/>
            </p:nvSpPr>
            <p:spPr>
              <a:xfrm rot="16200000">
                <a:off x="3521618" y="6700694"/>
                <a:ext cx="148179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>
                    <a:latin typeface="Arial" pitchFamily="34" charset="0"/>
                    <a:cs typeface="Arial" pitchFamily="34" charset="0"/>
                  </a:rPr>
                  <a:t>RNA-</a:t>
                </a:r>
                <a:r>
                  <a:rPr lang="en-US" sz="900" dirty="0" err="1">
                    <a:latin typeface="Arial" pitchFamily="34" charset="0"/>
                    <a:cs typeface="Arial" pitchFamily="34" charset="0"/>
                  </a:rPr>
                  <a:t>seq</a:t>
                </a:r>
                <a:r>
                  <a:rPr lang="en-US" sz="900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900" dirty="0" smtClean="0">
                    <a:latin typeface="Arial" pitchFamily="34" charset="0"/>
                    <a:cs typeface="Arial" pitchFamily="34" charset="0"/>
                  </a:rPr>
                  <a:t>fold </a:t>
                </a:r>
                <a:r>
                  <a:rPr lang="en-US" sz="900" dirty="0">
                    <a:latin typeface="Arial" pitchFamily="34" charset="0"/>
                    <a:cs typeface="Arial" pitchFamily="34" charset="0"/>
                  </a:rPr>
                  <a:t>enrichment</a:t>
                </a: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4321787" y="7083907"/>
                <a:ext cx="22794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latin typeface="Arial" pitchFamily="34" charset="0"/>
                    <a:cs typeface="Arial" pitchFamily="34" charset="0"/>
                  </a:rPr>
                  <a:t>3</a:t>
                </a:r>
                <a:endParaRPr lang="en-US" sz="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4319353" y="6727772"/>
                <a:ext cx="22794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latin typeface="Arial" pitchFamily="34" charset="0"/>
                    <a:cs typeface="Arial" pitchFamily="34" charset="0"/>
                  </a:rPr>
                  <a:t>6</a:t>
                </a:r>
                <a:endParaRPr lang="en-US" sz="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4319353" y="6370186"/>
                <a:ext cx="22794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latin typeface="Arial" pitchFamily="34" charset="0"/>
                    <a:cs typeface="Arial" pitchFamily="34" charset="0"/>
                  </a:rPr>
                  <a:t>9</a:t>
                </a:r>
                <a:endParaRPr lang="en-US" sz="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4315437" y="7452324"/>
                <a:ext cx="22794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4274903" y="6014518"/>
                <a:ext cx="27122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latin typeface="Arial" pitchFamily="34" charset="0"/>
                    <a:cs typeface="Arial" pitchFamily="34" charset="0"/>
                  </a:rPr>
                  <a:t>12</a:t>
                </a: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4522641" y="7529198"/>
                <a:ext cx="312906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latin typeface="Arial" pitchFamily="34" charset="0"/>
                    <a:cs typeface="Arial" pitchFamily="34" charset="0"/>
                  </a:rPr>
                  <a:t>B-E</a:t>
                </a:r>
                <a:endParaRPr lang="en-US" sz="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4868780" y="7529198"/>
                <a:ext cx="332142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latin typeface="Arial" pitchFamily="34" charset="0"/>
                    <a:cs typeface="Arial" pitchFamily="34" charset="0"/>
                  </a:rPr>
                  <a:t>B+E</a:t>
                </a:r>
                <a:endParaRPr lang="en-US" sz="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4449611" y="6117904"/>
                <a:ext cx="60144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i="1" dirty="0" smtClean="0"/>
                  <a:t>P = 0.01</a:t>
                </a:r>
                <a:endParaRPr lang="en-US" sz="1000" i="1" dirty="0"/>
              </a:p>
            </p:txBody>
          </p:sp>
          <p:pic>
            <p:nvPicPr>
              <p:cNvPr id="90" name="Picture 3"/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40" b="10482"/>
              <a:stretch/>
            </p:blipFill>
            <p:spPr bwMode="auto">
              <a:xfrm>
                <a:off x="4481864" y="6018748"/>
                <a:ext cx="1187416" cy="15453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91" name="TextBox 90"/>
              <p:cNvSpPr txBox="1"/>
              <p:nvPr/>
            </p:nvSpPr>
            <p:spPr>
              <a:xfrm>
                <a:off x="5228985" y="7529198"/>
                <a:ext cx="312906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latin typeface="Arial" pitchFamily="34" charset="0"/>
                    <a:cs typeface="Arial" pitchFamily="34" charset="0"/>
                  </a:rPr>
                  <a:t>E-B</a:t>
                </a:r>
                <a:endParaRPr lang="en-US" sz="600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92" name="Group 91"/>
              <p:cNvGrpSpPr/>
              <p:nvPr/>
            </p:nvGrpSpPr>
            <p:grpSpPr>
              <a:xfrm>
                <a:off x="4678926" y="6247871"/>
                <a:ext cx="342254" cy="1120648"/>
                <a:chOff x="633172" y="3127473"/>
                <a:chExt cx="342254" cy="1120648"/>
              </a:xfrm>
            </p:grpSpPr>
            <p:cxnSp>
              <p:nvCxnSpPr>
                <p:cNvPr id="99" name="Straight Connector 98"/>
                <p:cNvCxnSpPr/>
                <p:nvPr/>
              </p:nvCxnSpPr>
              <p:spPr>
                <a:xfrm>
                  <a:off x="633172" y="3132553"/>
                  <a:ext cx="1" cy="1115568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>
                <a:xfrm>
                  <a:off x="975426" y="3127473"/>
                  <a:ext cx="0" cy="27432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 flipV="1">
                  <a:off x="634086" y="3127473"/>
                  <a:ext cx="338328" cy="3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3" name="Group 92"/>
              <p:cNvGrpSpPr/>
              <p:nvPr/>
            </p:nvGrpSpPr>
            <p:grpSpPr>
              <a:xfrm>
                <a:off x="5035818" y="6247871"/>
                <a:ext cx="339242" cy="73152"/>
                <a:chOff x="734772" y="3132553"/>
                <a:chExt cx="339242" cy="73152"/>
              </a:xfrm>
            </p:grpSpPr>
            <p:cxnSp>
              <p:nvCxnSpPr>
                <p:cNvPr id="96" name="Straight Connector 95"/>
                <p:cNvCxnSpPr/>
                <p:nvPr/>
              </p:nvCxnSpPr>
              <p:spPr>
                <a:xfrm>
                  <a:off x="734772" y="3132553"/>
                  <a:ext cx="1" cy="27432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/>
              </p:nvCxnSpPr>
              <p:spPr>
                <a:xfrm>
                  <a:off x="1071946" y="3132553"/>
                  <a:ext cx="0" cy="73152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 flipV="1">
                  <a:off x="735686" y="3132553"/>
                  <a:ext cx="338328" cy="3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4" name="TextBox 93"/>
              <p:cNvSpPr txBox="1"/>
              <p:nvPr/>
            </p:nvSpPr>
            <p:spPr>
              <a:xfrm>
                <a:off x="4443669" y="6062288"/>
                <a:ext cx="55496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i="1" dirty="0" smtClean="0"/>
                  <a:t>P = 0.01</a:t>
                </a:r>
                <a:endParaRPr lang="en-US" sz="900" i="1" dirty="0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5000860" y="6062288"/>
                <a:ext cx="61266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i="1" dirty="0" smtClean="0"/>
                  <a:t>P = 0.002</a:t>
                </a:r>
                <a:endParaRPr lang="en-US" sz="900" i="1" dirty="0"/>
              </a:p>
            </p:txBody>
          </p:sp>
        </p:grpSp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5" b="10547"/>
            <a:stretch/>
          </p:blipFill>
          <p:spPr bwMode="auto">
            <a:xfrm>
              <a:off x="743098" y="4286533"/>
              <a:ext cx="2509231" cy="1384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 rot="16200000">
              <a:off x="-310691" y="4888645"/>
              <a:ext cx="1492192" cy="252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RNA-</a:t>
              </a:r>
              <a:r>
                <a:rPr lang="en-US" sz="900" dirty="0" err="1" smtClean="0">
                  <a:latin typeface="Arial" pitchFamily="34" charset="0"/>
                  <a:cs typeface="Arial" pitchFamily="34" charset="0"/>
                </a:rPr>
                <a:t>seq</a:t>
              </a:r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 fold enrichment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411285" y="5721104"/>
              <a:ext cx="117925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Distance in kb</a:t>
              </a:r>
              <a:endParaRPr lang="en-US" sz="11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10251" y="4129775"/>
              <a:ext cx="26802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>
                  <a:latin typeface="Arial" pitchFamily="34" charset="0"/>
                  <a:cs typeface="Arial" pitchFamily="34" charset="0"/>
                </a:rPr>
                <a:t>D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449481" y="5625986"/>
              <a:ext cx="966968" cy="1828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965029" y="5632376"/>
              <a:ext cx="29631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10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31311" y="5632376"/>
              <a:ext cx="24903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25533" y="5632376"/>
              <a:ext cx="32433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-10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224874" y="5632376"/>
              <a:ext cx="27705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-5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414037" y="5632376"/>
              <a:ext cx="24903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5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33047" y="5264991"/>
              <a:ext cx="29631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15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27988" y="4996274"/>
              <a:ext cx="29631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30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27988" y="4725180"/>
              <a:ext cx="29631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45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81868" y="5540566"/>
              <a:ext cx="24903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27988" y="4452538"/>
              <a:ext cx="29631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60</a:t>
              </a: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844168" y="4418873"/>
              <a:ext cx="203521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844170" y="4510151"/>
              <a:ext cx="203521" cy="0"/>
            </a:xfrm>
            <a:prstGeom prst="line">
              <a:avLst/>
            </a:prstGeom>
            <a:ln w="222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990834" y="4293732"/>
              <a:ext cx="42493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/>
                <a:t>B+E</a:t>
              </a:r>
              <a:endParaRPr lang="en-US" sz="1000" b="1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990834" y="4393321"/>
              <a:ext cx="396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/>
                <a:t>B-E</a:t>
              </a:r>
              <a:endParaRPr lang="en-US" sz="1000" b="1" dirty="0"/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844170" y="4617183"/>
              <a:ext cx="201168" cy="0"/>
            </a:xfrm>
            <a:prstGeom prst="line">
              <a:avLst/>
            </a:prstGeom>
            <a:ln w="2222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990834" y="4500516"/>
              <a:ext cx="3561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cs typeface="Arial" pitchFamily="34" charset="0"/>
                </a:rPr>
                <a:t>E-B</a:t>
              </a:r>
              <a:endParaRPr lang="en-US" sz="1000" b="1" dirty="0">
                <a:cs typeface="Arial" pitchFamily="34" charset="0"/>
              </a:endParaRPr>
            </a:p>
          </p:txBody>
        </p:sp>
      </p:grpSp>
      <p:grpSp>
        <p:nvGrpSpPr>
          <p:cNvPr id="160" name="Group 159"/>
          <p:cNvGrpSpPr/>
          <p:nvPr/>
        </p:nvGrpSpPr>
        <p:grpSpPr>
          <a:xfrm>
            <a:off x="315610" y="5955148"/>
            <a:ext cx="4448295" cy="1740403"/>
            <a:chOff x="315610" y="5955148"/>
            <a:chExt cx="4448295" cy="1740403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53" b="10553"/>
            <a:stretch/>
          </p:blipFill>
          <p:spPr bwMode="auto">
            <a:xfrm>
              <a:off x="746434" y="6143077"/>
              <a:ext cx="2521938" cy="1389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7" name="Group 6"/>
            <p:cNvGrpSpPr/>
            <p:nvPr/>
          </p:nvGrpSpPr>
          <p:grpSpPr>
            <a:xfrm>
              <a:off x="3575518" y="6070564"/>
              <a:ext cx="1188387" cy="1624987"/>
              <a:chOff x="5129065" y="4355188"/>
              <a:chExt cx="1188387" cy="1624987"/>
            </a:xfrm>
          </p:grpSpPr>
          <p:pic>
            <p:nvPicPr>
              <p:cNvPr id="52" name="Picture 5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296" b="7122"/>
              <a:stretch/>
            </p:blipFill>
            <p:spPr bwMode="auto">
              <a:xfrm>
                <a:off x="5478780" y="4371902"/>
                <a:ext cx="838672" cy="14906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54" name="TextBox 53"/>
              <p:cNvSpPr txBox="1"/>
              <p:nvPr/>
            </p:nvSpPr>
            <p:spPr>
              <a:xfrm rot="16200000">
                <a:off x="4589058" y="5022812"/>
                <a:ext cx="134162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/>
                  <a:t>B+E fold </a:t>
                </a:r>
                <a:r>
                  <a:rPr lang="en-US" sz="1100" dirty="0"/>
                  <a:t>enrichment</a:t>
                </a: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5319654" y="5246325"/>
                <a:ext cx="22794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5319654" y="4799002"/>
                <a:ext cx="22794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5266314" y="4355188"/>
                <a:ext cx="27122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latin typeface="Arial" pitchFamily="34" charset="0"/>
                    <a:cs typeface="Arial" pitchFamily="34" charset="0"/>
                  </a:rPr>
                  <a:t>12</a:t>
                </a:r>
                <a:endParaRPr lang="en-US" sz="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5319654" y="5692544"/>
                <a:ext cx="22794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5524742" y="5795509"/>
                <a:ext cx="312906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latin typeface="Arial" pitchFamily="34" charset="0"/>
                    <a:cs typeface="Arial" pitchFamily="34" charset="0"/>
                  </a:rPr>
                  <a:t>E-B</a:t>
                </a:r>
                <a:endParaRPr lang="en-US" sz="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5938287" y="5795509"/>
                <a:ext cx="235962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 smtClean="0">
                    <a:latin typeface="Arial" pitchFamily="34" charset="0"/>
                    <a:cs typeface="Arial" pitchFamily="34" charset="0"/>
                  </a:rPr>
                  <a:t>E</a:t>
                </a:r>
                <a:endParaRPr lang="en-US" sz="6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49" name="TextBox 148"/>
            <p:cNvSpPr txBox="1"/>
            <p:nvPr/>
          </p:nvSpPr>
          <p:spPr>
            <a:xfrm>
              <a:off x="2958906" y="7507211"/>
              <a:ext cx="29631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10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1825188" y="7507211"/>
              <a:ext cx="24903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619410" y="7507211"/>
              <a:ext cx="32433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-10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218751" y="7507211"/>
              <a:ext cx="27705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-5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2407914" y="7507211"/>
              <a:ext cx="24903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5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595504" y="7116966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itchFamily="34" charset="0"/>
                  <a:cs typeface="Arial" pitchFamily="34" charset="0"/>
                </a:rPr>
                <a:t>8</a:t>
              </a: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537105" y="6787289"/>
              <a:ext cx="27122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17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537105" y="6462855"/>
              <a:ext cx="27122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26</a:t>
              </a:r>
              <a:endParaRPr lang="en-US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537105" y="6136873"/>
              <a:ext cx="27122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itchFamily="34" charset="0"/>
                  <a:cs typeface="Arial" pitchFamily="34" charset="0"/>
                </a:rPr>
                <a:t>35</a:t>
              </a:r>
            </a:p>
          </p:txBody>
        </p:sp>
        <p:sp>
          <p:nvSpPr>
            <p:cNvPr id="159" name="TextBox 158"/>
            <p:cNvSpPr txBox="1"/>
            <p:nvPr/>
          </p:nvSpPr>
          <p:spPr>
            <a:xfrm rot="16200000">
              <a:off x="-174273" y="6708974"/>
              <a:ext cx="124070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B+E fold enrichment</a:t>
              </a: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315610" y="5955148"/>
              <a:ext cx="26161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>
                  <a:latin typeface="Arial" pitchFamily="34" charset="0"/>
                  <a:cs typeface="Arial" pitchFamily="34" charset="0"/>
                </a:rPr>
                <a:t>E</a:t>
              </a:r>
            </a:p>
          </p:txBody>
        </p:sp>
        <p:cxnSp>
          <p:nvCxnSpPr>
            <p:cNvPr id="163" name="Straight Connector 162"/>
            <p:cNvCxnSpPr/>
            <p:nvPr/>
          </p:nvCxnSpPr>
          <p:spPr>
            <a:xfrm>
              <a:off x="849904" y="6151459"/>
              <a:ext cx="203521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>
            <a:xfrm>
              <a:off x="849906" y="6242737"/>
              <a:ext cx="203521" cy="0"/>
            </a:xfrm>
            <a:prstGeom prst="line">
              <a:avLst/>
            </a:prstGeom>
            <a:ln w="222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TextBox 164"/>
            <p:cNvSpPr txBox="1"/>
            <p:nvPr/>
          </p:nvSpPr>
          <p:spPr>
            <a:xfrm>
              <a:off x="996570" y="6026318"/>
              <a:ext cx="99738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/>
                <a:t>B+E </a:t>
              </a:r>
              <a:r>
                <a:rPr lang="en-US" sz="1000" dirty="0" smtClean="0"/>
                <a:t>around E-B</a:t>
              </a:r>
              <a:endParaRPr lang="en-US" sz="1000" dirty="0"/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996570" y="6125907"/>
              <a:ext cx="154241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/>
                <a:t>B+E </a:t>
              </a:r>
              <a:r>
                <a:rPr lang="en-US" sz="1000" dirty="0" smtClean="0"/>
                <a:t>around enhancers (E)</a:t>
              </a:r>
              <a:endParaRPr lang="en-US" sz="1000" dirty="0"/>
            </a:p>
          </p:txBody>
        </p:sp>
      </p:grpSp>
      <p:sp>
        <p:nvSpPr>
          <p:cNvPr id="167" name="Rectangle 166"/>
          <p:cNvSpPr/>
          <p:nvPr/>
        </p:nvSpPr>
        <p:spPr>
          <a:xfrm>
            <a:off x="680105" y="7959294"/>
            <a:ext cx="56978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800" b="1" dirty="0">
                <a:latin typeface="Times New Roman" pitchFamily="18" charset="0"/>
                <a:cs typeface="Times New Roman" pitchFamily="18" charset="0"/>
              </a:rPr>
              <a:t>Supplementary </a:t>
            </a:r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Figure 1. </a:t>
            </a:r>
            <a:r>
              <a:rPr lang="en-US" sz="800" b="1" dirty="0">
                <a:latin typeface="Times New Roman" pitchFamily="18" charset="0"/>
                <a:cs typeface="Times New Roman" pitchFamily="18" charset="0"/>
              </a:rPr>
              <a:t>Composite regulatory elements and their features in the human genome.</a:t>
            </a: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Functional </a:t>
            </a: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genomic profiles of fold enrichments of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individual histone modifications </a:t>
            </a: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around (A) simple B-E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elements and </a:t>
            </a: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B) </a:t>
            </a: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composite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B+E elements. (</a:t>
            </a: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,D) </a:t>
            </a: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Enrichment profiles and average fold enrichments for </a:t>
            </a:r>
            <a:r>
              <a:rPr lang="en-US" sz="800" dirty="0" err="1" smtClean="0">
                <a:latin typeface="Times New Roman" pitchFamily="18" charset="0"/>
                <a:cs typeface="Times New Roman" pitchFamily="18" charset="0"/>
              </a:rPr>
              <a:t>DNAse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 hypersensitive sites and RNA-</a:t>
            </a:r>
            <a:r>
              <a:rPr lang="en-US" sz="800" dirty="0" err="1" smtClean="0">
                <a:latin typeface="Times New Roman" pitchFamily="18" charset="0"/>
                <a:cs typeface="Times New Roman" pitchFamily="18" charset="0"/>
              </a:rPr>
              <a:t>seq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 reads in-and-around </a:t>
            </a: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boundary elements (blue bars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). (</a:t>
            </a: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E) Enrichment profiles and average fold enrichments for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B+E elements around  solitary enhancers (E-B) in comparison to their profiles around  all enhancers (E).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388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01651" y="7826352"/>
            <a:ext cx="584402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>
                <a:latin typeface="Times New Roman" pitchFamily="18" charset="0"/>
                <a:cs typeface="Times New Roman" pitchFamily="18" charset="0"/>
              </a:rPr>
              <a:t>Supplementary </a:t>
            </a:r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Figure 2.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Composite regulatory elements </a:t>
            </a:r>
            <a:r>
              <a:rPr lang="en-US" sz="800" b="1" dirty="0">
                <a:latin typeface="Times New Roman" pitchFamily="18" charset="0"/>
                <a:cs typeface="Times New Roman" pitchFamily="18" charset="0"/>
              </a:rPr>
              <a:t>and the </a:t>
            </a:r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KEGG chemokine </a:t>
            </a:r>
            <a:r>
              <a:rPr lang="en-US" sz="800" b="1" dirty="0">
                <a:latin typeface="Times New Roman" pitchFamily="18" charset="0"/>
                <a:cs typeface="Times New Roman" pitchFamily="18" charset="0"/>
              </a:rPr>
              <a:t>signaling </a:t>
            </a:r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pathway</a:t>
            </a:r>
            <a:r>
              <a:rPr lang="en-US" sz="8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Chemokine signaling pathway genes(yellow</a:t>
            </a: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) located or having close homologs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proximal to </a:t>
            </a: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B+E elements.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418" y="4011399"/>
            <a:ext cx="5662869" cy="38149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5223044"/>
              </p:ext>
            </p:extLst>
          </p:nvPr>
        </p:nvGraphicFramePr>
        <p:xfrm>
          <a:off x="1504950" y="1302544"/>
          <a:ext cx="3467100" cy="731520"/>
        </p:xfrm>
        <a:graphic>
          <a:graphicData uri="http://schemas.openxmlformats.org/drawingml/2006/table">
            <a:tbl>
              <a:tblPr/>
              <a:tblGrid>
                <a:gridCol w="1244600"/>
                <a:gridCol w="609600"/>
                <a:gridCol w="1003300"/>
                <a:gridCol w="609600"/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B+E genes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Not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B+E genes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Tissue-specific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2992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3191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None Tissue-specific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3922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85427" y="2065632"/>
            <a:ext cx="56029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Supplementary </a:t>
            </a:r>
            <a:r>
              <a:rPr lang="en-US" sz="800" b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able 1.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Association of tissue-specificity with B+E elements.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A 2x2 </a:t>
            </a: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Contingency table for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Fishers' </a:t>
            </a: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exact test of enrichment of tissue-specific genes around B+E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elements (</a:t>
            </a:r>
            <a:r>
              <a:rPr lang="en-US" sz="8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-value=1.24e-06).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2789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33567</TotalTime>
  <Words>403</Words>
  <Application>Microsoft Office PowerPoint</Application>
  <PresentationFormat>On-screen Show (4:3)</PresentationFormat>
  <Paragraphs>136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ijordan3</dc:creator>
  <cp:lastModifiedBy>user</cp:lastModifiedBy>
  <cp:revision>74</cp:revision>
  <cp:lastPrinted>2013-08-12T19:00:19Z</cp:lastPrinted>
  <dcterms:created xsi:type="dcterms:W3CDTF">2013-03-15T02:29:38Z</dcterms:created>
  <dcterms:modified xsi:type="dcterms:W3CDTF">2018-04-29T00:40:35Z</dcterms:modified>
</cp:coreProperties>
</file>